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6" r:id="rId2"/>
    <p:sldId id="288" r:id="rId3"/>
    <p:sldId id="287" r:id="rId4"/>
    <p:sldId id="258" r:id="rId5"/>
    <p:sldId id="298" r:id="rId6"/>
    <p:sldId id="312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8" r:id="rId16"/>
    <p:sldId id="309" r:id="rId17"/>
    <p:sldId id="310" r:id="rId18"/>
    <p:sldId id="311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84081" autoAdjust="0"/>
  </p:normalViewPr>
  <p:slideViewPr>
    <p:cSldViewPr snapToGrid="0">
      <p:cViewPr varScale="1">
        <p:scale>
          <a:sx n="112" d="100"/>
          <a:sy n="112" d="100"/>
        </p:scale>
        <p:origin x="18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CA998-2792-4F90-A2B2-FA452B751884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F69BD-E4D3-43E7-96C8-31E3027E80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8287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baseline="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BA3B2A5-6AC3-9740-8CB4-F46430DD576F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0210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我将分为以下六点对论文进行讲解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8F69BD-E4D3-43E7-96C8-31E3027E806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2374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首先，介绍研究背景。</a:t>
            </a:r>
            <a:endParaRPr kumimoji="1" lang="en-US" altLang="zh-CN" dirty="0"/>
          </a:p>
          <a:p>
            <a:r>
              <a:rPr kumimoji="1" lang="zh-CN" altLang="en-US" dirty="0"/>
              <a:t>汉语否定焦点是自然语言文本表述中最显著被否定的文本片段，具体可以看以下三个例子</a:t>
            </a:r>
            <a:endParaRPr kumimoji="1" lang="en-US" altLang="zh-CN" dirty="0"/>
          </a:p>
          <a:p>
            <a:r>
              <a:rPr kumimoji="1" lang="zh-CN" altLang="en-US" dirty="0"/>
              <a:t>第一个句子中，“酒店不提供</a:t>
            </a:r>
            <a:r>
              <a:rPr kumimoji="1" lang="en-US" altLang="zh-CN" dirty="0"/>
              <a:t>24</a:t>
            </a:r>
            <a:r>
              <a:rPr kumimoji="1" lang="zh-CN" altLang="en-US" dirty="0"/>
              <a:t>小时热水，问了前台说要五点以后才提供”，那么第一个句子中否定断言为“酒店不提供</a:t>
            </a:r>
            <a:r>
              <a:rPr kumimoji="1" lang="en-US" altLang="zh-CN" dirty="0"/>
              <a:t>24</a:t>
            </a:r>
            <a:r>
              <a:rPr kumimoji="1" lang="zh-CN" altLang="en-US" dirty="0"/>
              <a:t>小时热水”，</a:t>
            </a:r>
            <a:endParaRPr kumimoji="1" lang="en-US" altLang="zh-CN" dirty="0"/>
          </a:p>
          <a:p>
            <a:r>
              <a:rPr kumimoji="1" lang="zh-CN" altLang="en-US" dirty="0"/>
              <a:t>但结合下文信息“下午</a:t>
            </a:r>
            <a:r>
              <a:rPr kumimoji="1" lang="en-US" altLang="zh-CN" dirty="0"/>
              <a:t>5</a:t>
            </a:r>
            <a:r>
              <a:rPr kumimoji="1" lang="zh-CN" altLang="en-US" dirty="0"/>
              <a:t>点以后才有”来看，该断言被否定的含义是“提供热水的时限”，而并非“提供热水”本身，</a:t>
            </a:r>
            <a:endParaRPr kumimoji="1" lang="en-US" altLang="zh-CN" dirty="0"/>
          </a:p>
          <a:p>
            <a:r>
              <a:rPr kumimoji="1" lang="zh-CN" altLang="en-US" dirty="0"/>
              <a:t>因此，根据定义，第一个句子对应的否定焦点为“</a:t>
            </a:r>
            <a:r>
              <a:rPr kumimoji="1" lang="en-US" altLang="zh-CN" dirty="0"/>
              <a:t>24</a:t>
            </a:r>
            <a:r>
              <a:rPr kumimoji="1" lang="zh-CN" altLang="en-US" dirty="0"/>
              <a:t>小时‘</a:t>
            </a:r>
            <a:endParaRPr kumimoji="1" lang="en-US" altLang="zh-CN" dirty="0"/>
          </a:p>
          <a:p>
            <a:r>
              <a:rPr kumimoji="1" lang="zh-CN" altLang="en-US" dirty="0"/>
              <a:t>同理。第二个句子中，结合下文信息“仅能提供冷水供应”来看，第二个句子中否定线索词“不”否定的是“热水”本身，因此，将“热水”标注为该句否定焦点</a:t>
            </a:r>
            <a:endParaRPr kumimoji="1" lang="en-US" altLang="zh-CN" dirty="0"/>
          </a:p>
          <a:p>
            <a:r>
              <a:rPr kumimoji="1" lang="zh-CN" altLang="en-US" dirty="0"/>
              <a:t>那么，不难分析出，第三个句子对应的否定焦点为“酒店”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8F69BD-E4D3-43E7-96C8-31E3027E806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391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下面为大家介绍汉语否定焦点语料库构建部分，首先介绍本数据集标注原则，主要有以下四点，如</a:t>
            </a:r>
            <a:r>
              <a:rPr kumimoji="1" lang="en-US" altLang="zh-CN" dirty="0"/>
              <a:t>PPT</a:t>
            </a:r>
            <a:r>
              <a:rPr kumimoji="1" lang="zh-CN" altLang="en-US" dirty="0"/>
              <a:t>所示：</a:t>
            </a:r>
            <a:endParaRPr kumimoji="1" lang="en-US" altLang="zh-CN" dirty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然后，介绍本数据集来源，我们根据以上原则选取了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汉语否定与不确定性语料库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2400" dirty="0" err="1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CNeSp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包含否定线索词的文本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并</a:t>
            </a:r>
            <a:r>
              <a:rPr lang="zh-CN" altLang="en-US" sz="2400" dirty="0"/>
              <a:t>在其上人工标注否定焦点</a:t>
            </a:r>
            <a:r>
              <a:rPr lang="en-US" altLang="zh-CN" sz="2400" dirty="0"/>
              <a:t>.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aseline="0" dirty="0">
                <a:latin typeface="宋体" panose="02010600030101010101" pitchFamily="2" charset="-122"/>
                <a:ea typeface="宋体" panose="02010600030101010101" pitchFamily="2" charset="-122"/>
              </a:rPr>
              <a:t>它包含</a:t>
            </a:r>
            <a:r>
              <a:rPr lang="en-US" altLang="zh-CN" sz="2400" dirty="0"/>
              <a:t>19</a:t>
            </a:r>
            <a:r>
              <a:rPr lang="zh-CN" altLang="en-US" sz="2400" dirty="0"/>
              <a:t>篇</a:t>
            </a:r>
            <a:r>
              <a:rPr lang="en-US" altLang="zh-CN" sz="2400" dirty="0"/>
              <a:t>《</a:t>
            </a:r>
            <a:r>
              <a:rPr lang="zh-CN" altLang="en-US" sz="2400" dirty="0"/>
              <a:t>计算机学报</a:t>
            </a:r>
            <a:r>
              <a:rPr lang="en-US" altLang="zh-CN" sz="2400" dirty="0"/>
              <a:t>》</a:t>
            </a:r>
            <a:r>
              <a:rPr lang="zh-CN" altLang="en-US" sz="2400" dirty="0"/>
              <a:t>科技论文，</a:t>
            </a:r>
            <a:r>
              <a:rPr lang="en-US" altLang="zh-CN" sz="2400" dirty="0"/>
              <a:t>821</a:t>
            </a:r>
            <a:r>
              <a:rPr lang="zh-CN" altLang="en-US" sz="2400" dirty="0"/>
              <a:t>篇携程网酒店点评文章，</a:t>
            </a:r>
            <a:r>
              <a:rPr lang="en-US" altLang="zh-CN" sz="2400" dirty="0"/>
              <a:t>1,311</a:t>
            </a:r>
            <a:r>
              <a:rPr lang="zh-CN" altLang="en-US" sz="2400" dirty="0"/>
              <a:t>篇新浪金融板块文章。 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/>
              <a:t> ；</a:t>
            </a:r>
            <a:endParaRPr lang="en-US" altLang="zh-CN" sz="2400" dirty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8F69BD-E4D3-43E7-96C8-31E3027E806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378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下面为大家介绍汉语否定焦点语料库构建部分，首先介绍本数据集标注原则，主要有以下四点，如</a:t>
            </a:r>
            <a:r>
              <a:rPr kumimoji="1" lang="en-US" altLang="zh-CN" dirty="0"/>
              <a:t>PPT</a:t>
            </a:r>
            <a:r>
              <a:rPr kumimoji="1" lang="zh-CN" altLang="en-US" dirty="0"/>
              <a:t>所示：</a:t>
            </a:r>
            <a:endParaRPr kumimoji="1" lang="en-US" altLang="zh-CN" dirty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然后，介绍本数据集来源，我们根据以上原则选取了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汉语否定与不确定性语料库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2400" dirty="0" err="1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CNeSp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包含否定线索词的文本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并</a:t>
            </a:r>
            <a:r>
              <a:rPr lang="zh-CN" altLang="en-US" sz="2400" dirty="0"/>
              <a:t>在其上人工标注否定焦点</a:t>
            </a:r>
            <a:r>
              <a:rPr lang="en-US" altLang="zh-CN" sz="2400" dirty="0"/>
              <a:t>.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aseline="0" dirty="0">
                <a:latin typeface="宋体" panose="02010600030101010101" pitchFamily="2" charset="-122"/>
                <a:ea typeface="宋体" panose="02010600030101010101" pitchFamily="2" charset="-122"/>
              </a:rPr>
              <a:t>它包含</a:t>
            </a:r>
            <a:r>
              <a:rPr lang="en-US" altLang="zh-CN" sz="2400" dirty="0"/>
              <a:t>19</a:t>
            </a:r>
            <a:r>
              <a:rPr lang="zh-CN" altLang="en-US" sz="2400" dirty="0"/>
              <a:t>篇</a:t>
            </a:r>
            <a:r>
              <a:rPr lang="en-US" altLang="zh-CN" sz="2400" dirty="0"/>
              <a:t>《</a:t>
            </a:r>
            <a:r>
              <a:rPr lang="zh-CN" altLang="en-US" sz="2400" dirty="0"/>
              <a:t>计算机学报</a:t>
            </a:r>
            <a:r>
              <a:rPr lang="en-US" altLang="zh-CN" sz="2400" dirty="0"/>
              <a:t>》</a:t>
            </a:r>
            <a:r>
              <a:rPr lang="zh-CN" altLang="en-US" sz="2400" dirty="0"/>
              <a:t>科技论文，</a:t>
            </a:r>
            <a:r>
              <a:rPr lang="en-US" altLang="zh-CN" sz="2400" dirty="0"/>
              <a:t>821</a:t>
            </a:r>
            <a:r>
              <a:rPr lang="zh-CN" altLang="en-US" sz="2400" dirty="0"/>
              <a:t>篇携程网酒店点评文章，</a:t>
            </a:r>
            <a:r>
              <a:rPr lang="en-US" altLang="zh-CN" sz="2400" dirty="0"/>
              <a:t>1,311</a:t>
            </a:r>
            <a:r>
              <a:rPr lang="zh-CN" altLang="en-US" sz="2400" dirty="0"/>
              <a:t>篇新浪金融板块文章。 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/>
              <a:t> ；</a:t>
            </a:r>
            <a:endParaRPr lang="en-US" altLang="zh-CN" sz="2400" dirty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8F69BD-E4D3-43E7-96C8-31E3027E806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159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下面为大家介绍汉语否定焦点语料库构建部分，首先介绍本数据集标注原则，主要有以下四点，如</a:t>
            </a:r>
            <a:r>
              <a:rPr kumimoji="1" lang="en-US" altLang="zh-CN" dirty="0"/>
              <a:t>PPT</a:t>
            </a:r>
            <a:r>
              <a:rPr kumimoji="1" lang="zh-CN" altLang="en-US" dirty="0"/>
              <a:t>所示：</a:t>
            </a:r>
            <a:endParaRPr kumimoji="1" lang="en-US" altLang="zh-CN" dirty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然后，介绍本数据集来源，我们根据以上原则选取了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汉语否定与不确定性语料库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(</a:t>
            </a:r>
            <a:r>
              <a:rPr lang="en-US" altLang="zh-CN" sz="2400" dirty="0" err="1"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CNeSp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包含否定线索词的文本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并</a:t>
            </a:r>
            <a:r>
              <a:rPr lang="zh-CN" altLang="en-US" sz="2400" dirty="0"/>
              <a:t>在其上人工标注否定焦点</a:t>
            </a:r>
            <a:r>
              <a:rPr lang="en-US" altLang="zh-CN" sz="2400" dirty="0"/>
              <a:t>.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aseline="0" dirty="0">
                <a:latin typeface="宋体" panose="02010600030101010101" pitchFamily="2" charset="-122"/>
                <a:ea typeface="宋体" panose="02010600030101010101" pitchFamily="2" charset="-122"/>
              </a:rPr>
              <a:t>它包含</a:t>
            </a:r>
            <a:r>
              <a:rPr lang="en-US" altLang="zh-CN" sz="2400" dirty="0"/>
              <a:t>19</a:t>
            </a:r>
            <a:r>
              <a:rPr lang="zh-CN" altLang="en-US" sz="2400" dirty="0"/>
              <a:t>篇</a:t>
            </a:r>
            <a:r>
              <a:rPr lang="en-US" altLang="zh-CN" sz="2400" dirty="0"/>
              <a:t>《</a:t>
            </a:r>
            <a:r>
              <a:rPr lang="zh-CN" altLang="en-US" sz="2400" dirty="0"/>
              <a:t>计算机学报</a:t>
            </a:r>
            <a:r>
              <a:rPr lang="en-US" altLang="zh-CN" sz="2400" dirty="0"/>
              <a:t>》</a:t>
            </a:r>
            <a:r>
              <a:rPr lang="zh-CN" altLang="en-US" sz="2400" dirty="0"/>
              <a:t>科技论文，</a:t>
            </a:r>
            <a:r>
              <a:rPr lang="en-US" altLang="zh-CN" sz="2400" dirty="0"/>
              <a:t>821</a:t>
            </a:r>
            <a:r>
              <a:rPr lang="zh-CN" altLang="en-US" sz="2400" dirty="0"/>
              <a:t>篇携程网酒店点评文章，</a:t>
            </a:r>
            <a:r>
              <a:rPr lang="en-US" altLang="zh-CN" sz="2400" dirty="0"/>
              <a:t>1,311</a:t>
            </a:r>
            <a:r>
              <a:rPr lang="zh-CN" altLang="en-US" sz="2400" dirty="0"/>
              <a:t>篇新浪金融板块文章。 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/>
              <a:t> ；</a:t>
            </a:r>
            <a:endParaRPr lang="en-US" altLang="zh-CN" sz="2400" dirty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8F69BD-E4D3-43E7-96C8-31E3027E806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143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>
            <a:normAutofit/>
          </a:bodyPr>
          <a:lstStyle>
            <a:lvl1pPr>
              <a:defRPr sz="4000">
                <a:latin typeface="宋体(标题)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8650" y="1444239"/>
            <a:ext cx="7886700" cy="4732724"/>
          </a:xfrm>
        </p:spPr>
        <p:txBody>
          <a:bodyPr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11188" y="1196752"/>
            <a:ext cx="7993260" cy="71661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10" name="Picture 1" descr="C:\Users\sallyrong\Desktop\t012a143350b0d423aa_副本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63" y="163513"/>
            <a:ext cx="1041400" cy="103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0D523-175C-45CC-9052-7E9724795608}" type="datetimeFigureOut">
              <a:rPr lang="zh-CN" altLang="en-US" smtClean="0"/>
              <a:t>2020/11/8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941732-C64C-4013-B17F-987F6AD7830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11887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427357" y="4348426"/>
            <a:ext cx="7469836" cy="24539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35686" y="1959244"/>
            <a:ext cx="8069580" cy="1079270"/>
          </a:xfrm>
          <a:prstGeom prst="rect">
            <a:avLst/>
          </a:prstGeom>
        </p:spPr>
        <p:txBody>
          <a:bodyPr vert="horz" wrap="square" lIns="0" tIns="81280" rIns="0" bIns="0" rtlCol="0">
            <a:spAutoFit/>
          </a:bodyPr>
          <a:lstStyle/>
          <a:p>
            <a:pPr algn="ctr"/>
            <a:r>
              <a:rPr lang="zh-CN" altLang="en-US" sz="3600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>数据增强</a:t>
            </a:r>
            <a:r>
              <a:rPr lang="en-US" altLang="zh-CN" sz="3600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  <a:t/>
            </a:r>
            <a:br>
              <a:rPr lang="en-US" altLang="zh-CN" sz="3600" dirty="0" smtClean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603050405020304" pitchFamily="18" charset="0"/>
              </a:rPr>
            </a:br>
            <a:r>
              <a:rPr lang="en-US" altLang="zh-CN" sz="3600" dirty="0" smtClean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Data Augmentation</a:t>
            </a:r>
            <a:endParaRPr lang="en-US" altLang="zh-CN" sz="3600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64682" y="3127057"/>
            <a:ext cx="6611588" cy="81304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30000"/>
              </a:lnSpc>
            </a:pPr>
            <a:endParaRPr lang="zh-CN" altLang="en-US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dirty="0">
                <a:solidFill>
                  <a:prstClr val="black"/>
                </a:solidFill>
                <a:latin typeface="Times New Roman" panose="02020603050405020304" charset="0"/>
                <a:ea typeface="楷体" panose="02010609060101010101" pitchFamily="49" charset="-122"/>
                <a:cs typeface="Times New Roman" panose="02020603050405020304" charset="0"/>
              </a:rPr>
              <a:t> </a:t>
            </a:r>
            <a:endParaRPr lang="en-US" altLang="zh-CN" sz="2000" dirty="0">
              <a:latin typeface="Times New Roman" panose="02020603050405020304" charset="0"/>
              <a:ea typeface="楷体" panose="02010609060101010101" pitchFamily="49" charset="-122"/>
              <a:cs typeface="Times New Roman" panose="0202060305040502030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6F15528-21DE-4FAA-801E-634DDDAF4B2B}" type="slidenum">
              <a:rPr lang="en-US" altLang="zh-CN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</a:t>
            </a:fld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75514" y="3897581"/>
            <a:ext cx="263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汇报人：尉桢楷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回译</a:t>
            </a:r>
            <a:endParaRPr kumimoji="1" lang="en-US" altLang="zh-CN" dirty="0" smtClean="0"/>
          </a:p>
          <a:p>
            <a:pPr marL="800100" lvl="2" indent="-342900">
              <a:lnSpc>
                <a:spcPct val="150000"/>
              </a:lnSpc>
              <a:spcBef>
                <a:spcPts val="1000"/>
              </a:spcBef>
              <a:buFont typeface="Wingdings" charset="2"/>
              <a:buChar char="ü"/>
            </a:pPr>
            <a:r>
              <a:rPr lang="zh-CN" altLang="en-US" sz="2400" dirty="0"/>
              <a:t>基于机器翻译技术，例如从中文</a:t>
            </a:r>
            <a:r>
              <a:rPr lang="en-US" altLang="zh-CN" sz="2400" dirty="0"/>
              <a:t>-</a:t>
            </a:r>
            <a:r>
              <a:rPr lang="zh-CN" altLang="en-US" sz="2400" dirty="0"/>
              <a:t>英文</a:t>
            </a:r>
            <a:r>
              <a:rPr lang="en-US" altLang="zh-CN" sz="2400" dirty="0"/>
              <a:t>-</a:t>
            </a:r>
            <a:r>
              <a:rPr lang="zh-CN" altLang="en-US" sz="2400" dirty="0"/>
              <a:t>中文；我们熟知的机器阅读理解模型</a:t>
            </a:r>
            <a:r>
              <a:rPr lang="en-US" altLang="zh-CN" sz="2400" dirty="0" err="1" smtClean="0"/>
              <a:t>QANet</a:t>
            </a:r>
            <a:r>
              <a:rPr lang="zh-CN" altLang="en-US" sz="2400" dirty="0" smtClean="0"/>
              <a:t>和</a:t>
            </a:r>
            <a:r>
              <a:rPr lang="en-US" altLang="zh-CN" sz="2400" dirty="0" smtClean="0"/>
              <a:t>UDA</a:t>
            </a:r>
            <a:r>
              <a:rPr lang="zh-CN" altLang="en-US" sz="2400" dirty="0" smtClean="0"/>
              <a:t>都</a:t>
            </a:r>
            <a:r>
              <a:rPr lang="zh-CN" altLang="en-US" sz="2400" dirty="0"/>
              <a:t>采用了回译技术进行数据增强</a:t>
            </a:r>
            <a:r>
              <a:rPr lang="zh-CN" altLang="en-US" sz="2400" dirty="0" smtClean="0"/>
              <a:t>。</a:t>
            </a:r>
            <a:endParaRPr kumimoji="1" lang="en-US" altLang="zh-CN" sz="2400" dirty="0" smtClean="0"/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句法交换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通过句法树对文本句子进行解析，并利用相关规则进行转换，例如主动变被动。</a:t>
            </a:r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787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潜在的问题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对标注数据进行增强后标签不发生变化，可能会导致文本主旨发生变化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带来的噪声过大会影响模型性能</a:t>
            </a:r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043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潜在的问题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对标注数据进行增强后标签不发生变化，可能会导致文本主旨发生变化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带来的噪声过大会影响模型性能</a:t>
            </a:r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43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定义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需要强制引入</a:t>
            </a:r>
            <a:r>
              <a:rPr kumimoji="1" lang="zh-CN" altLang="en-US" dirty="0" smtClean="0">
                <a:solidFill>
                  <a:srgbClr val="FF0000"/>
                </a:solidFill>
              </a:rPr>
              <a:t>文本标签</a:t>
            </a:r>
            <a:r>
              <a:rPr kumimoji="1" lang="zh-CN" altLang="en-US" dirty="0" smtClean="0"/>
              <a:t>信息到模型中，再产生数据</a:t>
            </a:r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1" y="3274641"/>
            <a:ext cx="8131187" cy="228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95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ATE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argumentation</a:t>
            </a: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729" y="2331357"/>
            <a:ext cx="5811157" cy="326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0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88" y="2081282"/>
            <a:ext cx="8389027" cy="329081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303020" y="4149090"/>
            <a:ext cx="1280160" cy="4457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046" y="5066408"/>
            <a:ext cx="3239907" cy="708123"/>
          </a:xfrm>
          <a:prstGeom prst="rect">
            <a:avLst/>
          </a:prstGeom>
        </p:spPr>
      </p:pic>
      <p:cxnSp>
        <p:nvCxnSpPr>
          <p:cNvPr id="8" name="直线箭头连接符 7"/>
          <p:cNvCxnSpPr/>
          <p:nvPr/>
        </p:nvCxnSpPr>
        <p:spPr>
          <a:xfrm>
            <a:off x="2583180" y="4371975"/>
            <a:ext cx="777240" cy="6343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67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49" y="1467099"/>
            <a:ext cx="7886700" cy="4732724"/>
          </a:xfrm>
        </p:spPr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实验结果</a:t>
            </a:r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478" y="2313393"/>
            <a:ext cx="7760970" cy="210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3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48" y="1467099"/>
            <a:ext cx="8123465" cy="4732724"/>
          </a:xfrm>
        </p:spPr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数据增强提供原有标注数据缺少的归纳偏差</a:t>
            </a:r>
            <a:endParaRPr kumimoji="1" lang="en-US" altLang="zh-CN" dirty="0" smtClean="0"/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在少样本场景下通常取得稳定但有限的性能提升</a:t>
            </a:r>
            <a:endParaRPr kumimoji="1" lang="en-US" altLang="zh-CN" dirty="0" smtClean="0"/>
          </a:p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更高级、更多样化和更自然的增强方法效果更佳</a:t>
            </a:r>
            <a:endParaRPr kumimoji="1" lang="en-US" altLang="zh-CN" dirty="0" smtClean="0"/>
          </a:p>
          <a:p>
            <a:pPr>
              <a:lnSpc>
                <a:spcPct val="150000"/>
              </a:lnSpc>
              <a:buFont typeface="Wingdings" charset="2"/>
              <a:buChar char="Ø"/>
            </a:pPr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总结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35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85507" y="2881153"/>
            <a:ext cx="2256064" cy="1070361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6000" dirty="0" smtClean="0"/>
              <a:t>谢谢！</a:t>
            </a:r>
            <a:endParaRPr kumimoji="1"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65014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大纲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6271" y="1645216"/>
            <a:ext cx="7886700" cy="4732724"/>
          </a:xfrm>
        </p:spPr>
        <p:txBody>
          <a:bodyPr/>
          <a:lstStyle/>
          <a:p>
            <a:pPr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zh-CN" altLang="en-US" dirty="0" smtClean="0"/>
              <a:t>为什么要数据增强 </a:t>
            </a:r>
            <a:endParaRPr lang="en-US" altLang="zh-CN" dirty="0" smtClean="0"/>
          </a:p>
          <a:p>
            <a:pPr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数据增强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有条件数据增强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内容占位符 2"/>
          <p:cNvSpPr txBox="1"/>
          <p:nvPr/>
        </p:nvSpPr>
        <p:spPr>
          <a:xfrm>
            <a:off x="628650" y="3937063"/>
            <a:ext cx="6048704" cy="693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dirty="0"/>
          </a:p>
        </p:txBody>
      </p:sp>
      <p:sp>
        <p:nvSpPr>
          <p:cNvPr id="6" name="灯片编号占位符 6"/>
          <p:cNvSpPr txBox="1"/>
          <p:nvPr/>
        </p:nvSpPr>
        <p:spPr>
          <a:xfrm>
            <a:off x="6583680" y="6377940"/>
            <a:ext cx="210312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  <a:cs typeface="Times New Roman" panose="02020603050405020304" charset="0"/>
              </a:rPr>
              <a:t>2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78743" y="1570701"/>
            <a:ext cx="8058150" cy="4732724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为什么要数据增强？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缺少训练数据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导致模型容易过拟合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人工标注成本高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时间成本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人力成本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Wingdings" charset="2"/>
              <a:buChar char="ü"/>
            </a:pP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内容占位符 2"/>
          <p:cNvSpPr txBox="1"/>
          <p:nvPr/>
        </p:nvSpPr>
        <p:spPr>
          <a:xfrm>
            <a:off x="628650" y="3937063"/>
            <a:ext cx="6048704" cy="693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dirty="0"/>
          </a:p>
        </p:txBody>
      </p:sp>
      <p:sp>
        <p:nvSpPr>
          <p:cNvPr id="6" name="灯片编号占位符 6"/>
          <p:cNvSpPr txBox="1"/>
          <p:nvPr/>
        </p:nvSpPr>
        <p:spPr>
          <a:xfrm>
            <a:off x="6583680" y="6377940"/>
            <a:ext cx="210312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  <a:cs typeface="Times New Roman" panose="02020603050405020304" charset="0"/>
              </a:rPr>
              <a:t>3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6"/>
          <p:cNvSpPr txBox="1"/>
          <p:nvPr/>
        </p:nvSpPr>
        <p:spPr>
          <a:xfrm>
            <a:off x="6583680" y="6377940"/>
            <a:ext cx="210312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  <a:cs typeface="Times New Roman" panose="02020603050405020304" charset="0"/>
              </a:rPr>
              <a:t>5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1188" y="1449859"/>
            <a:ext cx="819506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定义</a:t>
            </a:r>
            <a:endParaRPr lang="en-US" altLang="zh-CN" sz="2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既可以对标注数据进行增强（增强后标签不发生变化）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又可以针对无标注数据进行增强，不需要强制引入标签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信息</a:t>
            </a:r>
            <a:endParaRPr lang="en-US" altLang="zh-CN" sz="2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主要方法</a:t>
            </a:r>
            <a:endParaRPr lang="en-US" altLang="zh-CN" sz="2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词汇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&amp;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短语替换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随机噪声注入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混合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&amp;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交叉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6"/>
          <p:cNvSpPr txBox="1"/>
          <p:nvPr/>
        </p:nvSpPr>
        <p:spPr>
          <a:xfrm>
            <a:off x="6583680" y="6377940"/>
            <a:ext cx="210312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  <a:cs typeface="Times New Roman" panose="02020603050405020304" charset="0"/>
              </a:rPr>
              <a:t>5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1188" y="1472719"/>
            <a:ext cx="8195061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词汇</a:t>
            </a:r>
            <a:r>
              <a:rPr lang="en-US" altLang="zh-CN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&amp;</a:t>
            </a: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短语替换</a:t>
            </a:r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基于词典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从文本中选择词汇或短语进行同义词替换，可使用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WordNet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等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工具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charset="0"/>
              <a:buChar char="•"/>
            </a:pP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charset="0"/>
              <a:buChar char="•"/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charset="0"/>
              <a:buChar char="•"/>
            </a:pP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ü"/>
            </a:pP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ü"/>
            </a:pP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基于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词向量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1200150" lvl="2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在词向量空间中寻找相邻词汇进行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替换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6368" y="3286199"/>
            <a:ext cx="5422900" cy="175581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7043" y="5189293"/>
            <a:ext cx="2004286" cy="152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59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6"/>
          <p:cNvSpPr txBox="1"/>
          <p:nvPr/>
        </p:nvSpPr>
        <p:spPr>
          <a:xfrm>
            <a:off x="6583680" y="6377940"/>
            <a:ext cx="210312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marL="0" algn="r" defTabSz="914400" rtl="0" eaLnBrk="1" latinLnBrk="0" hangingPunct="1"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0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  <a:cs typeface="Times New Roman" panose="02020603050405020304" charset="0"/>
              </a:rPr>
              <a:t>5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11188" y="1472719"/>
            <a:ext cx="81950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词汇</a:t>
            </a:r>
            <a:r>
              <a:rPr lang="en-US" altLang="zh-CN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&amp;</a:t>
            </a:r>
            <a:r>
              <a:rPr lang="zh-CN" altLang="en-US" sz="2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短语替换</a:t>
            </a:r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00100" lvl="1" indent="-342900">
              <a:lnSpc>
                <a:spcPct val="150000"/>
              </a:lnSpc>
              <a:buFont typeface="Wingdings" charset="2"/>
              <a:buChar char="ü"/>
            </a:pP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Masked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LM</a:t>
            </a:r>
          </a:p>
          <a:p>
            <a:pPr marL="1200150" lvl="2" indent="-285750">
              <a:lnSpc>
                <a:spcPct val="150000"/>
              </a:lnSpc>
              <a:buFont typeface="Arial" charset="0"/>
              <a:buChar char="•"/>
            </a:pP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借鉴预训练模型（如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BERT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）中的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MSK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，可以启发式地</a:t>
            </a:r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mask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词汇并进行预测替换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079" y="3596377"/>
            <a:ext cx="6439277" cy="252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8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随机噪声注入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随机插入</a:t>
            </a:r>
            <a:endParaRPr kumimoji="1" lang="en-US" altLang="zh-CN" dirty="0" smtClean="0"/>
          </a:p>
          <a:p>
            <a:pPr lvl="2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在一句话中随机选择一个位置插入一个词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随机交换</a:t>
            </a:r>
            <a:endParaRPr kumimoji="1" lang="en-US" altLang="zh-CN" dirty="0" smtClean="0"/>
          </a:p>
          <a:p>
            <a:pPr lvl="2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随机选择两个词，进行交换位置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随机删除</a:t>
            </a:r>
            <a:endParaRPr kumimoji="1" lang="en-US" altLang="zh-CN" dirty="0" smtClean="0"/>
          </a:p>
          <a:p>
            <a:pPr lvl="2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dirty="0" smtClean="0"/>
              <a:t>随机删除词汇或句子</a:t>
            </a:r>
            <a:endParaRPr kumimoji="1"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3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混合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交叉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混合增强</a:t>
            </a:r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l="185" t="32923" r="1" b="-1"/>
          <a:stretch/>
        </p:blipFill>
        <p:spPr>
          <a:xfrm>
            <a:off x="1503044" y="3032924"/>
            <a:ext cx="6137911" cy="314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85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charset="2"/>
              <a:buChar char="Ø"/>
            </a:pPr>
            <a:r>
              <a:rPr kumimoji="1" lang="zh-CN" altLang="en-US" dirty="0" smtClean="0"/>
              <a:t>混合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交叉</a:t>
            </a:r>
            <a:endParaRPr kumimoji="1" lang="en-US" altLang="zh-CN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zh-CN" altLang="en-US" dirty="0" smtClean="0"/>
              <a:t>交叉增强</a:t>
            </a:r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11188" y="273465"/>
            <a:ext cx="7993260" cy="923288"/>
          </a:xfrm>
        </p:spPr>
        <p:txBody>
          <a:bodyPr/>
          <a:lstStyle/>
          <a:p>
            <a:pPr algn="ctr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无条件数据增强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209" y="2992406"/>
            <a:ext cx="6305097" cy="261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5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4789</TotalTime>
  <Words>921</Words>
  <Application>Microsoft Macintosh PowerPoint</Application>
  <PresentationFormat>全屏显示(4:3)</PresentationFormat>
  <Paragraphs>119</Paragraphs>
  <Slides>18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Calibri</vt:lpstr>
      <vt:lpstr>Calibri Light</vt:lpstr>
      <vt:lpstr>Times New Roman</vt:lpstr>
      <vt:lpstr>Wingdings</vt:lpstr>
      <vt:lpstr>等线</vt:lpstr>
      <vt:lpstr>等线 Light</vt:lpstr>
      <vt:lpstr>楷体</vt:lpstr>
      <vt:lpstr>宋体</vt:lpstr>
      <vt:lpstr>宋体(标题)</vt:lpstr>
      <vt:lpstr>微软雅黑</vt:lpstr>
      <vt:lpstr>Arial</vt:lpstr>
      <vt:lpstr>Office 主题​​</vt:lpstr>
      <vt:lpstr>数据增强 Data Augmentation</vt:lpstr>
      <vt:lpstr>大纲</vt:lpstr>
      <vt:lpstr>WHY</vt:lpstr>
      <vt:lpstr>无条件数据增强</vt:lpstr>
      <vt:lpstr>无条件数据增强</vt:lpstr>
      <vt:lpstr>无条件数据增强</vt:lpstr>
      <vt:lpstr>无条件数据增强</vt:lpstr>
      <vt:lpstr>无条件数据增强</vt:lpstr>
      <vt:lpstr>无条件数据增强</vt:lpstr>
      <vt:lpstr>无条件数据增强</vt:lpstr>
      <vt:lpstr>无条件数据增强</vt:lpstr>
      <vt:lpstr>无条件数据增强</vt:lpstr>
      <vt:lpstr>条件数据增强</vt:lpstr>
      <vt:lpstr>条件数据增强</vt:lpstr>
      <vt:lpstr>条件数据增强</vt:lpstr>
      <vt:lpstr>条件数据增强</vt:lpstr>
      <vt:lpstr>总结</vt:lpstr>
      <vt:lpstr>PowerPoint 演示文稿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基于数据扩充与论元表示的隐式篇章关系识别研究</dc:title>
  <dc:creator>zhangjingli</dc:creator>
  <cp:lastModifiedBy>315809165@qq.com</cp:lastModifiedBy>
  <cp:revision>251</cp:revision>
  <dcterms:created xsi:type="dcterms:W3CDTF">2019-03-25T12:38:00Z</dcterms:created>
  <dcterms:modified xsi:type="dcterms:W3CDTF">2020-11-08T06:48:40Z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